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1D8F1-B8D9-46E3-A2E6-E12EFB82233F}" type="datetimeFigureOut">
              <a:rPr lang="ru-RU" smtClean="0"/>
              <a:pPr/>
              <a:t>12.02.2004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55973-1E82-4F23-BCDB-C9E63DC280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5FA9B4-7910-4331-96E2-532806A1A152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8611B-E050-4542-BA38-4E0D214311E8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369BD5-FFE0-4D29-92D8-3B362EA82809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6B563C-F3DC-4475-A1E1-9ADE2134ADE5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1C453-1A8E-4155-AE14-BFEAE897FA4D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F77EB-BA2A-47DD-91D9-63D792845E0E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173E3-BDBE-4528-A917-88A2C80652D6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37FBF6-ABBB-4BAD-B750-5BD9405CD07F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43141-0943-492C-A386-4242F662C864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FA708-4DB2-4998-854E-488AA81D704C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92A61-83E0-4300-A2DB-159A5B297A83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0501CA-2C0F-49A1-88D7-DF06C2D39D51}" type="datetime1">
              <a:rPr lang="en-US" smtClean="0"/>
              <a:pPr/>
              <a:t>2/12/2004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Решение иррациональных уравнений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4267200"/>
            <a:ext cx="7772400" cy="16002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50"/>
                </a:solidFill>
              </a:rPr>
              <a:t>«В математике следует помнить не формулы, а    процессы мышления»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Русский математик В.П. Ермаков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609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 lnSpcReduction="10000"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Тема урока. </a:t>
            </a:r>
            <a:r>
              <a:rPr lang="ru-RU" dirty="0" smtClean="0"/>
              <a:t>«Решение иррациональных уравнений».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Цели урока: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обобщить и систематизировать теоретические  знания, используемые при решении иррациональных уравнений;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обеспечить  овладение всеми учащимися основными алгоритмами решения иррациональных уравнений.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533400"/>
            <a:ext cx="8183880" cy="5562600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Алгоритмы решения уравнения вида </a:t>
            </a:r>
            <a:r>
              <a:rPr lang="ru-RU" sz="2000" b="1" dirty="0" err="1" smtClean="0">
                <a:solidFill>
                  <a:srgbClr val="C00000"/>
                </a:solidFill>
              </a:rPr>
              <a:t>√</a:t>
            </a:r>
            <a:r>
              <a:rPr lang="en-US" sz="2000" b="1" dirty="0" smtClean="0">
                <a:solidFill>
                  <a:srgbClr val="C00000"/>
                </a:solidFill>
              </a:rPr>
              <a:t>f</a:t>
            </a:r>
            <a:r>
              <a:rPr lang="ru-RU" sz="2000" b="1" dirty="0" smtClean="0">
                <a:solidFill>
                  <a:srgbClr val="C00000"/>
                </a:solidFill>
              </a:rPr>
              <a:t>(</a:t>
            </a:r>
            <a:r>
              <a:rPr lang="ru-RU" sz="2000" b="1" dirty="0" err="1" smtClean="0">
                <a:solidFill>
                  <a:srgbClr val="C00000"/>
                </a:solidFill>
              </a:rPr>
              <a:t>х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en-US" sz="2000" b="1" dirty="0" smtClean="0">
                <a:solidFill>
                  <a:srgbClr val="C00000"/>
                </a:solidFill>
              </a:rPr>
              <a:t> = g(x)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r>
              <a:rPr lang="ru-RU" sz="2000" i="1" u="sng" dirty="0" smtClean="0"/>
              <a:t>1-й способ.</a:t>
            </a:r>
          </a:p>
          <a:p>
            <a:pPr>
              <a:buNone/>
            </a:pPr>
            <a:r>
              <a:rPr lang="ru-RU" sz="2000" dirty="0" smtClean="0"/>
              <a:t>1) Перейти к равносильной системе </a:t>
            </a:r>
            <a:endParaRPr lang="en-US" sz="2000" dirty="0" smtClean="0"/>
          </a:p>
          <a:p>
            <a:pPr algn="ctr">
              <a:buNone/>
            </a:pPr>
            <a:r>
              <a:rPr lang="en-US" sz="2000" dirty="0" smtClean="0"/>
              <a:t>               </a:t>
            </a:r>
            <a:r>
              <a:rPr lang="ru-RU" sz="2000" dirty="0" smtClean="0"/>
              <a:t>    ___     </a:t>
            </a:r>
            <a:r>
              <a:rPr lang="en-US" sz="2000" dirty="0" smtClean="0"/>
              <a:t>               </a:t>
            </a:r>
            <a:r>
              <a:rPr lang="ru-RU" sz="2000" dirty="0" smtClean="0"/>
              <a:t> </a:t>
            </a:r>
            <a:r>
              <a:rPr lang="en-US" sz="2000" dirty="0" smtClean="0"/>
              <a:t> g(x) ≥ 0         </a:t>
            </a:r>
          </a:p>
          <a:p>
            <a:pPr algn="ctr">
              <a:buNone/>
            </a:pPr>
            <a:r>
              <a:rPr lang="ru-RU" sz="2000" dirty="0" err="1" smtClean="0"/>
              <a:t>√</a:t>
            </a:r>
            <a:r>
              <a:rPr lang="en-US" sz="2000" dirty="0" smtClean="0"/>
              <a:t>f(x) = g(x) &lt;=&gt;  </a:t>
            </a:r>
          </a:p>
          <a:p>
            <a:pPr algn="ctr">
              <a:buNone/>
            </a:pPr>
            <a:r>
              <a:rPr lang="en-US" sz="2000" dirty="0" smtClean="0"/>
              <a:t>                                                        f(x) = g(x)  .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2) Решить данную систему.</a:t>
            </a: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i="1" u="sng" dirty="0" smtClean="0"/>
              <a:t>2-</a:t>
            </a:r>
            <a:r>
              <a:rPr lang="ru-RU" sz="2000" i="1" u="sng" dirty="0" err="1" smtClean="0"/>
              <a:t>й</a:t>
            </a:r>
            <a:r>
              <a:rPr lang="ru-RU" sz="2000" i="1" u="sng" dirty="0" smtClean="0"/>
              <a:t> способ.</a:t>
            </a:r>
          </a:p>
          <a:p>
            <a:pPr marL="457200" indent="-457200" algn="just">
              <a:buNone/>
            </a:pPr>
            <a:r>
              <a:rPr lang="ru-RU" sz="2000" dirty="0" smtClean="0"/>
              <a:t>1) Возвести в квадрат обе части уравнения.</a:t>
            </a:r>
          </a:p>
          <a:p>
            <a:pPr marL="457200" indent="-457200" algn="just">
              <a:buNone/>
            </a:pPr>
            <a:r>
              <a:rPr lang="ru-RU" sz="2000" dirty="0" smtClean="0"/>
              <a:t>2) Решить уравнение</a:t>
            </a:r>
            <a:r>
              <a:rPr lang="en-US" sz="2000" dirty="0" smtClean="0"/>
              <a:t>  </a:t>
            </a:r>
            <a:r>
              <a:rPr lang="ru-RU" sz="2000" dirty="0" smtClean="0"/>
              <a:t> </a:t>
            </a:r>
            <a:r>
              <a:rPr lang="en-US" sz="2000" dirty="0" smtClean="0"/>
              <a:t>f(x) = g(x).</a:t>
            </a:r>
          </a:p>
          <a:p>
            <a:pPr marL="457200" indent="-457200" algn="just">
              <a:buNone/>
            </a:pPr>
            <a:r>
              <a:rPr lang="en-US" sz="2000" dirty="0" smtClean="0"/>
              <a:t>3) </a:t>
            </a:r>
            <a:r>
              <a:rPr lang="ru-RU" sz="2000" dirty="0" smtClean="0"/>
              <a:t>Проверить, какой из полученных корней удовлетворяет</a:t>
            </a:r>
          </a:p>
          <a:p>
            <a:pPr marL="457200" indent="-457200" algn="just">
              <a:buNone/>
            </a:pPr>
            <a:r>
              <a:rPr lang="ru-RU" sz="2000" dirty="0" smtClean="0"/>
              <a:t>                     ___</a:t>
            </a:r>
          </a:p>
          <a:p>
            <a:pPr marL="457200" indent="-457200" algn="just">
              <a:buNone/>
            </a:pPr>
            <a:r>
              <a:rPr lang="ru-RU" sz="2000" dirty="0" smtClean="0"/>
              <a:t> уравнению </a:t>
            </a:r>
            <a:r>
              <a:rPr lang="ru-RU" sz="2000" dirty="0" err="1" smtClean="0"/>
              <a:t>√</a:t>
            </a:r>
            <a:r>
              <a:rPr lang="en-US" sz="2000" dirty="0" smtClean="0"/>
              <a:t>f(x) = g(x). </a:t>
            </a:r>
          </a:p>
          <a:p>
            <a:pPr algn="just">
              <a:buNone/>
            </a:pPr>
            <a:endParaRPr lang="ru-RU" sz="2000" dirty="0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5943600" y="213360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457200"/>
            <a:ext cx="818388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Метод введения новой переменной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                 </a:t>
            </a:r>
            <a:r>
              <a:rPr lang="ru-RU" sz="2000" dirty="0" smtClean="0"/>
              <a:t>___           </a:t>
            </a:r>
            <a:r>
              <a:rPr lang="ru-RU" sz="2000" i="1" dirty="0" smtClean="0"/>
              <a:t>___                                    </a:t>
            </a:r>
          </a:p>
          <a:p>
            <a:pPr algn="just">
              <a:buNone/>
            </a:pPr>
            <a:r>
              <a:rPr lang="ru-RU" sz="2000" i="1" dirty="0" smtClean="0"/>
              <a:t>Пример. </a:t>
            </a:r>
            <a:r>
              <a:rPr lang="ru-RU" sz="2000" dirty="0" smtClean="0"/>
              <a:t>Решите уравнение (</a:t>
            </a:r>
            <a:r>
              <a:rPr lang="ru-RU" sz="2400" dirty="0" smtClean="0"/>
              <a:t>√</a:t>
            </a:r>
            <a:r>
              <a:rPr lang="ru-RU" sz="2000" dirty="0" smtClean="0"/>
              <a:t>х+3)² - 3√х+3   </a:t>
            </a:r>
            <a:r>
              <a:rPr lang="ru-RU" sz="2000" i="1" dirty="0" smtClean="0"/>
              <a:t>-</a:t>
            </a:r>
            <a:r>
              <a:rPr lang="ru-RU" sz="2000" dirty="0" smtClean="0"/>
              <a:t> 10 = 0.</a:t>
            </a:r>
          </a:p>
          <a:p>
            <a:pPr algn="just">
              <a:buNone/>
            </a:pPr>
            <a:r>
              <a:rPr lang="ru-RU" sz="2000" dirty="0" smtClean="0"/>
              <a:t>                                                                          ___</a:t>
            </a:r>
          </a:p>
          <a:p>
            <a:pPr marL="0" indent="0" algn="just">
              <a:buNone/>
            </a:pPr>
            <a:r>
              <a:rPr lang="ru-RU" sz="2000" i="1" dirty="0" smtClean="0"/>
              <a:t>Решение.  </a:t>
            </a:r>
            <a:r>
              <a:rPr lang="ru-RU" sz="2000" dirty="0" smtClean="0"/>
              <a:t>Введём новую переменную  </a:t>
            </a:r>
            <a:r>
              <a:rPr lang="en-US" sz="2000" dirty="0" smtClean="0"/>
              <a:t>t = √x+3, t≥0,</a:t>
            </a:r>
            <a:r>
              <a:rPr lang="ru-RU" sz="2000" dirty="0" smtClean="0"/>
              <a:t> тогда уравнение примет вид  </a:t>
            </a:r>
            <a:r>
              <a:rPr lang="en-US" sz="2000" dirty="0" smtClean="0"/>
              <a:t>t²  – 3t – 10 = 0.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en-US" sz="2000" dirty="0" smtClean="0"/>
              <a:t> </a:t>
            </a:r>
            <a:r>
              <a:rPr lang="ru-RU" sz="2000" dirty="0" smtClean="0"/>
              <a:t>Решая данное уравнение, получим  </a:t>
            </a:r>
            <a:r>
              <a:rPr lang="en-US" sz="2000" dirty="0" smtClean="0"/>
              <a:t>t=-2 (</a:t>
            </a:r>
            <a:r>
              <a:rPr lang="ru-RU" sz="2000" dirty="0" smtClean="0"/>
              <a:t>не удовлетворяет условию </a:t>
            </a:r>
            <a:r>
              <a:rPr lang="en-US" sz="2000" dirty="0" smtClean="0"/>
              <a:t>t≥0) </a:t>
            </a:r>
            <a:r>
              <a:rPr lang="ru-RU" sz="2000" dirty="0" smtClean="0"/>
              <a:t> и  </a:t>
            </a:r>
            <a:r>
              <a:rPr lang="en-US" sz="2000" dirty="0" smtClean="0"/>
              <a:t>t</a:t>
            </a:r>
            <a:r>
              <a:rPr lang="ru-RU" sz="2000" dirty="0" smtClean="0"/>
              <a:t> = 5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</a:p>
          <a:p>
            <a:pPr marL="0" indent="0" algn="just">
              <a:buNone/>
            </a:pPr>
            <a:r>
              <a:rPr lang="ru-RU" sz="2000" dirty="0" smtClean="0"/>
              <a:t>             ___</a:t>
            </a:r>
          </a:p>
          <a:p>
            <a:pPr marL="0" indent="0" algn="just">
              <a:buNone/>
            </a:pPr>
            <a:r>
              <a:rPr lang="ru-RU" sz="2000" dirty="0" smtClean="0"/>
              <a:t>Тогда, √х+3 = 5,   </a:t>
            </a:r>
            <a:r>
              <a:rPr lang="ru-RU" sz="2000" dirty="0" err="1" smtClean="0"/>
              <a:t>х</a:t>
            </a:r>
            <a:r>
              <a:rPr lang="ru-RU" sz="2000" dirty="0" smtClean="0"/>
              <a:t> + 3 = 25,  </a:t>
            </a:r>
            <a:r>
              <a:rPr lang="ru-RU" sz="2000" dirty="0" err="1" smtClean="0"/>
              <a:t>х</a:t>
            </a:r>
            <a:r>
              <a:rPr lang="ru-RU" sz="2000" dirty="0" smtClean="0"/>
              <a:t> = 22.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Ответ: 22.</a:t>
            </a:r>
          </a:p>
          <a:p>
            <a:pPr marL="0" indent="0" algn="just">
              <a:buNone/>
            </a:pPr>
            <a:endParaRPr lang="ru-RU" sz="2000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18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           </a:t>
            </a:r>
            <a:r>
              <a:rPr lang="ru-RU" sz="1800" b="1" dirty="0" smtClean="0">
                <a:solidFill>
                  <a:srgbClr val="C00000"/>
                </a:solidFill>
              </a:rPr>
              <a:t>         </a:t>
            </a:r>
            <a:r>
              <a:rPr lang="en-US" sz="1800" b="1" dirty="0" smtClean="0">
                <a:solidFill>
                  <a:srgbClr val="C00000"/>
                </a:solidFill>
              </a:rPr>
              <a:t>___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</a:rPr>
              <a:t>Применение формулы  ²</a:t>
            </a:r>
            <a:r>
              <a:rPr lang="en-US" sz="1800" b="1" dirty="0" smtClean="0">
                <a:solidFill>
                  <a:srgbClr val="C00000"/>
                </a:solidFill>
              </a:rPr>
              <a:t>ⁿ</a:t>
            </a:r>
            <a:r>
              <a:rPr lang="ru-RU" sz="1800" b="1" dirty="0" err="1" smtClean="0">
                <a:solidFill>
                  <a:srgbClr val="C00000"/>
                </a:solidFill>
              </a:rPr>
              <a:t>√</a:t>
            </a:r>
            <a:r>
              <a:rPr lang="en-US" sz="1800" b="1" dirty="0" smtClean="0">
                <a:solidFill>
                  <a:srgbClr val="C00000"/>
                </a:solidFill>
              </a:rPr>
              <a:t>a²ⁿ  = |a|</a:t>
            </a:r>
          </a:p>
          <a:p>
            <a:pPr algn="just">
              <a:buNone/>
            </a:pPr>
            <a:r>
              <a:rPr lang="ru-RU" sz="1800" i="1" dirty="0" smtClean="0"/>
              <a:t>                                             __________        _____</a:t>
            </a:r>
          </a:p>
          <a:p>
            <a:pPr algn="just">
              <a:buNone/>
            </a:pPr>
            <a:r>
              <a:rPr lang="ru-RU" sz="1800" i="1" dirty="0" smtClean="0"/>
              <a:t>Пример. </a:t>
            </a:r>
            <a:r>
              <a:rPr lang="ru-RU" sz="1800" dirty="0" smtClean="0"/>
              <a:t>Решите уравнение √16 – 8х + </a:t>
            </a:r>
            <a:r>
              <a:rPr lang="ru-RU" sz="1800" dirty="0" err="1" smtClean="0"/>
              <a:t>х</a:t>
            </a:r>
            <a:r>
              <a:rPr lang="ru-RU" sz="1800" dirty="0" smtClean="0"/>
              <a:t> – 3√2х–10 = 1.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i="1" dirty="0" smtClean="0"/>
              <a:t>Решение.  1) </a:t>
            </a:r>
            <a:r>
              <a:rPr lang="ru-RU" sz="1800" dirty="0" smtClean="0"/>
              <a:t>Преобразуем данное уравнение:</a:t>
            </a:r>
          </a:p>
          <a:p>
            <a:pPr algn="just">
              <a:buNone/>
            </a:pPr>
            <a:r>
              <a:rPr lang="ru-RU" sz="1800" i="1" dirty="0" smtClean="0"/>
              <a:t>   ______        ______                             ______</a:t>
            </a:r>
          </a:p>
          <a:p>
            <a:pPr algn="just">
              <a:buNone/>
            </a:pPr>
            <a:r>
              <a:rPr lang="ru-RU" sz="1800" dirty="0" err="1" smtClean="0"/>
              <a:t>√</a:t>
            </a:r>
            <a:r>
              <a:rPr lang="ru-RU" sz="1800" dirty="0" smtClean="0"/>
              <a:t>(4 – </a:t>
            </a:r>
            <a:r>
              <a:rPr lang="ru-RU" sz="1800" dirty="0" err="1" smtClean="0"/>
              <a:t>х</a:t>
            </a:r>
            <a:r>
              <a:rPr lang="ru-RU" sz="1800" dirty="0" smtClean="0"/>
              <a:t>) - 3√2х – 10  = 1,    |4 – </a:t>
            </a:r>
            <a:r>
              <a:rPr lang="ru-RU" sz="1800" dirty="0" err="1" smtClean="0"/>
              <a:t>х|</a:t>
            </a:r>
            <a:r>
              <a:rPr lang="ru-RU" sz="1800" dirty="0" smtClean="0"/>
              <a:t> - 3√2х – 10 = 1.</a:t>
            </a:r>
          </a:p>
          <a:p>
            <a:pPr algn="just">
              <a:buNone/>
            </a:pPr>
            <a:r>
              <a:rPr lang="ru-RU" sz="1800" dirty="0" smtClean="0"/>
              <a:t>2) О.Д.З. : 2х – 10 ≥0,  </a:t>
            </a:r>
            <a:r>
              <a:rPr lang="ru-RU" sz="1800" dirty="0" err="1" smtClean="0"/>
              <a:t>х</a:t>
            </a:r>
            <a:r>
              <a:rPr lang="ru-RU" sz="1800" dirty="0" smtClean="0"/>
              <a:t> ≥ 5.                            _____</a:t>
            </a:r>
          </a:p>
          <a:p>
            <a:pPr algn="just">
              <a:buNone/>
            </a:pPr>
            <a:r>
              <a:rPr lang="ru-RU" sz="1800" dirty="0" smtClean="0"/>
              <a:t>3)Учитывая О.Д.З., раскроем модуль: </a:t>
            </a:r>
            <a:r>
              <a:rPr lang="ru-RU" sz="1800" dirty="0" err="1" smtClean="0"/>
              <a:t>х</a:t>
            </a:r>
            <a:r>
              <a:rPr lang="ru-RU" sz="1800" dirty="0" smtClean="0"/>
              <a:t> – 4 – 3√2х –10=1.</a:t>
            </a:r>
          </a:p>
          <a:p>
            <a:pPr algn="just">
              <a:buNone/>
            </a:pPr>
            <a:r>
              <a:rPr lang="ru-RU" sz="1800" dirty="0" smtClean="0"/>
              <a:t>                                                                   ______</a:t>
            </a:r>
          </a:p>
          <a:p>
            <a:pPr algn="just">
              <a:buNone/>
            </a:pPr>
            <a:r>
              <a:rPr lang="ru-RU" sz="1800" dirty="0" smtClean="0"/>
              <a:t>4)Решим полученное уравнение: </a:t>
            </a:r>
            <a:r>
              <a:rPr lang="ru-RU" sz="1800" dirty="0" err="1" smtClean="0"/>
              <a:t>х</a:t>
            </a:r>
            <a:r>
              <a:rPr lang="ru-RU" sz="1800" dirty="0" smtClean="0"/>
              <a:t> – 5 = 3√2х – 10, </a:t>
            </a:r>
          </a:p>
          <a:p>
            <a:pPr algn="just">
              <a:buNone/>
            </a:pPr>
            <a:r>
              <a:rPr lang="ru-RU" sz="1800" dirty="0" smtClean="0"/>
              <a:t>(</a:t>
            </a:r>
            <a:r>
              <a:rPr lang="ru-RU" sz="1800" dirty="0" err="1" smtClean="0"/>
              <a:t>х</a:t>
            </a:r>
            <a:r>
              <a:rPr lang="ru-RU" sz="1800" dirty="0" smtClean="0"/>
              <a:t> – 5) = 9(2х – 10),  </a:t>
            </a:r>
            <a:r>
              <a:rPr lang="ru-RU" sz="1800" dirty="0" err="1" smtClean="0"/>
              <a:t>х</a:t>
            </a:r>
            <a:r>
              <a:rPr lang="ru-RU" sz="1800" dirty="0" smtClean="0"/>
              <a:t> - 10х + 25 – 18х + 90 = 0,</a:t>
            </a:r>
          </a:p>
          <a:p>
            <a:pPr algn="just">
              <a:buNone/>
            </a:pPr>
            <a:r>
              <a:rPr lang="ru-RU" sz="1800" dirty="0" err="1" smtClean="0"/>
              <a:t>х</a:t>
            </a:r>
            <a:r>
              <a:rPr lang="ru-RU" sz="1800" dirty="0" smtClean="0"/>
              <a:t> - 28х + 115 = 0.</a:t>
            </a:r>
          </a:p>
          <a:p>
            <a:pPr algn="just">
              <a:buNone/>
            </a:pPr>
            <a:r>
              <a:rPr lang="ru-RU" sz="1800" dirty="0" smtClean="0"/>
              <a:t>Решая квадратное уравнение, получим два корня: х=5 и х=22.</a:t>
            </a:r>
          </a:p>
          <a:p>
            <a:pPr algn="just">
              <a:buNone/>
            </a:pPr>
            <a:r>
              <a:rPr lang="ru-RU" sz="1800" dirty="0" smtClean="0"/>
              <a:t>Оба корня удовлетворяют О.Д.З.</a:t>
            </a:r>
          </a:p>
          <a:p>
            <a:pPr algn="just">
              <a:buNone/>
            </a:pPr>
            <a:r>
              <a:rPr lang="ru-RU" sz="1800" dirty="0" smtClean="0"/>
              <a:t>Ответ: 5; 22.</a:t>
            </a:r>
          </a:p>
          <a:p>
            <a:pPr algn="just">
              <a:buNone/>
            </a:pPr>
            <a:endParaRPr lang="en-US" sz="1800" dirty="0" smtClean="0"/>
          </a:p>
          <a:p>
            <a:pPr algn="just">
              <a:buNone/>
            </a:pPr>
            <a:endParaRPr lang="en-US" sz="1800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2920" y="6035040"/>
            <a:ext cx="8183880" cy="609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i="1" dirty="0" smtClean="0">
                <a:solidFill>
                  <a:srgbClr val="C00000"/>
                </a:solidFill>
              </a:rPr>
              <a:t>Ответы на задания в карточках</a:t>
            </a:r>
          </a:p>
          <a:p>
            <a:pPr algn="ctr">
              <a:buNone/>
            </a:pP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143000"/>
                <a:gridCol w="12954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 карточки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</a:p>
                    <a:p>
                      <a:pPr algn="ctr"/>
                      <a:r>
                        <a:rPr lang="ru-RU" sz="1400" dirty="0" smtClean="0"/>
                        <a:t>варианта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Задание 1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Задание</a:t>
                      </a:r>
                      <a:r>
                        <a:rPr lang="ru-RU" dirty="0" smtClean="0"/>
                        <a:t> </a:t>
                      </a:r>
                      <a:r>
                        <a:rPr lang="ru-RU" sz="1400" dirty="0" smtClean="0"/>
                        <a:t>2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solidFill>
                            <a:srgbClr val="92D050"/>
                          </a:solidFill>
                        </a:rPr>
                        <a:t>Жёлто-зелёный</a:t>
                      </a:r>
                      <a:endParaRPr lang="ru-RU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Розовый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5(5/3 ∙ 3)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4465" y="511769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43600"/>
            <a:ext cx="8183880" cy="914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533401" y="1219200"/>
            <a:ext cx="8000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Хорошо поработали,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2209800"/>
            <a:ext cx="5715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пасибо 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3276600" y="3886200"/>
            <a:ext cx="1752600" cy="1219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336</TotalTime>
  <Words>485</Words>
  <PresentationFormat>Экран (4:3)</PresentationFormat>
  <Paragraphs>107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Решение иррациональных уравнений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иррациональных уравнений</dc:title>
  <cp:lastModifiedBy>1</cp:lastModifiedBy>
  <cp:revision>38</cp:revision>
  <dcterms:modified xsi:type="dcterms:W3CDTF">2004-02-11T21:13:05Z</dcterms:modified>
</cp:coreProperties>
</file>